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nl-NL"/>
    </a:defPPr>
    <a:lvl1pPr marL="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68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1B9"/>
    <a:srgbClr val="000000"/>
    <a:srgbClr val="1E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507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392" y="-400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- 1 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9600" y="5163528"/>
            <a:ext cx="27919313" cy="2713264"/>
          </a:xfrm>
        </p:spPr>
        <p:txBody>
          <a:bodyPr anchor="t" anchorCtr="0">
            <a:normAutofit/>
          </a:bodyPr>
          <a:lstStyle>
            <a:lvl1pPr algn="l">
              <a:lnSpc>
                <a:spcPts val="10490"/>
              </a:lnSpc>
              <a:defRPr sz="1000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+mj-lt"/>
              </a:defRPr>
            </a:lvl1pPr>
          </a:lstStyle>
          <a:p>
            <a:r>
              <a:rPr lang="nl-NL" dirty="0"/>
              <a:t>Klik om de postertitel in te typen (max. 2 regels)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79600" y="2362039"/>
            <a:ext cx="27919313" cy="1023150"/>
          </a:xfrm>
          <a:prstGeom prst="rect">
            <a:avLst/>
          </a:prstGeom>
        </p:spPr>
        <p:txBody>
          <a:bodyPr numCol="1" anchor="b" anchorCtr="0">
            <a:normAutofit/>
          </a:bodyPr>
          <a:lstStyle>
            <a:lvl1pPr marL="0" indent="0" algn="l">
              <a:lnSpc>
                <a:spcPts val="5960"/>
              </a:lnSpc>
              <a:buNone/>
              <a:defRPr sz="5000" b="0" u="none" cap="all" baseline="0">
                <a:solidFill>
                  <a:srgbClr val="1E64C8"/>
                </a:solidFill>
                <a:uFill>
                  <a:solidFill>
                    <a:srgbClr val="1E64C8"/>
                  </a:solidFill>
                </a:uFill>
                <a:latin typeface="UGent Panno Text Medium" panose="02000606040000040003" pitchFamily="2" charset="0"/>
              </a:defRPr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nl-NL" dirty="0"/>
              <a:t>Klik om het projectnummer en de projectnaam in te typen</a:t>
            </a:r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1479600" y="3598606"/>
            <a:ext cx="27919313" cy="1403207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ts val="4470"/>
              </a:lnSpc>
              <a:buNone/>
              <a:defRPr sz="5000" baseline="0">
                <a:solidFill>
                  <a:schemeClr val="tx1"/>
                </a:solidFill>
                <a:latin typeface="UGent Panno Text SemiBold" panose="02000706040000040003" pitchFamily="2" charset="0"/>
              </a:defRPr>
            </a:lvl1pPr>
          </a:lstStyle>
          <a:p>
            <a:pPr lvl="0"/>
            <a:r>
              <a:rPr lang="nl-NL" dirty="0"/>
              <a:t>Klik om de auteurs in te typen / Op de tweede lijn begeleiders en promotoren 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0" y="8553600"/>
            <a:ext cx="27887613" cy="3042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Klik om de introtekst in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20793075" y="34509075"/>
            <a:ext cx="8348925" cy="4190925"/>
          </a:xfrm>
          <a:prstGeom prst="rect">
            <a:avLst/>
          </a:prstGeom>
          <a:solidFill>
            <a:srgbClr val="1E64C8"/>
          </a:solidFill>
        </p:spPr>
        <p:txBody>
          <a:bodyPr tIns="46800" bIns="46800" numCol="1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tabLst>
                <a:tab pos="812800" algn="l"/>
              </a:tabLst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Klik om contact en e-mail in te voegen</a:t>
            </a:r>
          </a:p>
        </p:txBody>
      </p:sp>
      <p:sp>
        <p:nvSpPr>
          <p:cNvPr id="7" name="Tijdelijke aanduiding voor afbeelding 5"/>
          <p:cNvSpPr>
            <a:spLocks noGrp="1"/>
          </p:cNvSpPr>
          <p:nvPr>
            <p:ph type="pic" sz="quarter" idx="17" hasCustomPrompt="1"/>
          </p:nvPr>
        </p:nvSpPr>
        <p:spPr>
          <a:xfrm>
            <a:off x="1518848" y="11350171"/>
            <a:ext cx="18255600" cy="927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  <p:sp>
        <p:nvSpPr>
          <p:cNvPr id="9" name="Tijdelijke aanduiding voor afbeelding 5"/>
          <p:cNvSpPr>
            <a:spLocks noGrp="1"/>
          </p:cNvSpPr>
          <p:nvPr>
            <p:ph type="pic" sz="quarter" idx="18" hasCustomPrompt="1"/>
          </p:nvPr>
        </p:nvSpPr>
        <p:spPr>
          <a:xfrm>
            <a:off x="11073600" y="25200000"/>
            <a:ext cx="8730000" cy="9090000"/>
          </a:xfrm>
          <a:prstGeom prst="rect">
            <a:avLst/>
          </a:prstGeom>
        </p:spPr>
        <p:txBody>
          <a:bodyPr numCol="1"/>
          <a:lstStyle>
            <a:lvl1pPr algn="ctr">
              <a:lnSpc>
                <a:spcPct val="100000"/>
              </a:lnSpc>
              <a:defRPr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/>
              <a:t>Klik op het pictogram om een afbeelding in te voegen. </a:t>
            </a:r>
            <a:br>
              <a:rPr lang="nl-NL"/>
            </a:br>
            <a:r>
              <a:rPr lang="nl-NL"/>
              <a:t>Verplaats daarna de afbeelding naar de gewenste positie en zet witregels achter de afbeelding.</a:t>
            </a:r>
            <a:br>
              <a:rPr lang="nl-NL"/>
            </a:br>
            <a:r>
              <a:rPr lang="nl-NL"/>
              <a:t>Met de functie ‘Bijsnijden’ kunt u de foto in het afbeeldingsvenster schalen en verschuiven.</a:t>
            </a:r>
          </a:p>
        </p:txBody>
      </p:sp>
    </p:spTree>
    <p:extLst>
      <p:ext uri="{BB962C8B-B14F-4D97-AF65-F5344CB8AC3E}">
        <p14:creationId xmlns:p14="http://schemas.microsoft.com/office/powerpoint/2010/main" val="123971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759968" y="2225040"/>
            <a:ext cx="29520000" cy="37512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20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9600" y="5186746"/>
            <a:ext cx="28004399" cy="25978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000" y="8553449"/>
            <a:ext cx="28014843" cy="30427349"/>
          </a:xfrm>
          <a:custGeom>
            <a:avLst/>
            <a:gdLst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8008000 w 28008000"/>
              <a:gd name="connsiteY2" fmla="*/ 32159600 h 32159600"/>
              <a:gd name="connsiteX3" fmla="*/ 0 w 28008000"/>
              <a:gd name="connsiteY3" fmla="*/ 32159600 h 32159600"/>
              <a:gd name="connsiteX4" fmla="*/ 0 w 28008000"/>
              <a:gd name="connsiteY4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28008000 w 28008000"/>
              <a:gd name="connsiteY3" fmla="*/ 32159600 h 32159600"/>
              <a:gd name="connsiteX4" fmla="*/ 0 w 28008000"/>
              <a:gd name="connsiteY4" fmla="*/ 32159600 h 32159600"/>
              <a:gd name="connsiteX5" fmla="*/ 0 w 28008000"/>
              <a:gd name="connsiteY5" fmla="*/ 0 h 32159600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28008000 w 28008000"/>
              <a:gd name="connsiteY3" fmla="*/ 32159600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63508"/>
              <a:gd name="connsiteX1" fmla="*/ 28008000 w 28008000"/>
              <a:gd name="connsiteY1" fmla="*/ 0 h 32163508"/>
              <a:gd name="connsiteX2" fmla="*/ 27994985 w 28008000"/>
              <a:gd name="connsiteY2" fmla="*/ 28013538 h 32163508"/>
              <a:gd name="connsiteX3" fmla="*/ 18934338 w 28008000"/>
              <a:gd name="connsiteY3" fmla="*/ 28115139 h 32163508"/>
              <a:gd name="connsiteX4" fmla="*/ 18850985 w 28008000"/>
              <a:gd name="connsiteY4" fmla="*/ 32163508 h 32163508"/>
              <a:gd name="connsiteX5" fmla="*/ 0 w 28008000"/>
              <a:gd name="connsiteY5" fmla="*/ 32159600 h 32163508"/>
              <a:gd name="connsiteX6" fmla="*/ 0 w 28008000"/>
              <a:gd name="connsiteY6" fmla="*/ 0 h 32163508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115139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8009632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08000"/>
              <a:gd name="connsiteY0" fmla="*/ 0 h 32159600"/>
              <a:gd name="connsiteX1" fmla="*/ 28008000 w 28008000"/>
              <a:gd name="connsiteY1" fmla="*/ 0 h 32159600"/>
              <a:gd name="connsiteX2" fmla="*/ 27994985 w 28008000"/>
              <a:gd name="connsiteY2" fmla="*/ 28013538 h 32159600"/>
              <a:gd name="connsiteX3" fmla="*/ 18934338 w 28008000"/>
              <a:gd name="connsiteY3" fmla="*/ 27597035 h 32159600"/>
              <a:gd name="connsiteX4" fmla="*/ 18921322 w 28008000"/>
              <a:gd name="connsiteY4" fmla="*/ 32128339 h 32159600"/>
              <a:gd name="connsiteX5" fmla="*/ 0 w 28008000"/>
              <a:gd name="connsiteY5" fmla="*/ 32159600 h 32159600"/>
              <a:gd name="connsiteX6" fmla="*/ 0 w 28008000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34338 w 28014843"/>
              <a:gd name="connsiteY3" fmla="*/ 27597035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533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  <a:gd name="connsiteX0" fmla="*/ 0 w 28014843"/>
              <a:gd name="connsiteY0" fmla="*/ 0 h 32159600"/>
              <a:gd name="connsiteX1" fmla="*/ 28008000 w 28014843"/>
              <a:gd name="connsiteY1" fmla="*/ 0 h 32159600"/>
              <a:gd name="connsiteX2" fmla="*/ 28014034 w 28014843"/>
              <a:gd name="connsiteY2" fmla="*/ 27563431 h 32159600"/>
              <a:gd name="connsiteX3" fmla="*/ 18915288 w 28014843"/>
              <a:gd name="connsiteY3" fmla="*/ 27578281 h 32159600"/>
              <a:gd name="connsiteX4" fmla="*/ 18921322 w 28014843"/>
              <a:gd name="connsiteY4" fmla="*/ 32128339 h 32159600"/>
              <a:gd name="connsiteX5" fmla="*/ 0 w 28014843"/>
              <a:gd name="connsiteY5" fmla="*/ 32159600 h 32159600"/>
              <a:gd name="connsiteX6" fmla="*/ 0 w 28014843"/>
              <a:gd name="connsiteY6" fmla="*/ 0 h 321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4843" h="32159600">
                <a:moveTo>
                  <a:pt x="0" y="0"/>
                </a:moveTo>
                <a:lnTo>
                  <a:pt x="28008000" y="0"/>
                </a:lnTo>
                <a:cubicBezTo>
                  <a:pt x="28003662" y="9337846"/>
                  <a:pt x="28018372" y="18225585"/>
                  <a:pt x="28014034" y="27563431"/>
                </a:cubicBezTo>
                <a:lnTo>
                  <a:pt x="18915288" y="27578281"/>
                </a:lnTo>
                <a:cubicBezTo>
                  <a:pt x="18910949" y="28916014"/>
                  <a:pt x="18925661" y="30790606"/>
                  <a:pt x="18921322" y="32128339"/>
                </a:cubicBezTo>
                <a:lnTo>
                  <a:pt x="0" y="321596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0" rIns="91440" bIns="90000" numCol="3" spcCol="72000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7" name="Logo N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6" y="40363860"/>
            <a:ext cx="2231307" cy="1704609"/>
          </a:xfrm>
          <a:prstGeom prst="rect">
            <a:avLst/>
          </a:prstGeom>
        </p:spPr>
      </p:pic>
      <p:pic>
        <p:nvPicPr>
          <p:cNvPr id="8" name="Logo Position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39779570"/>
            <a:ext cx="3785624" cy="3026670"/>
          </a:xfrm>
          <a:prstGeom prst="rect">
            <a:avLst/>
          </a:prstGeom>
        </p:spPr>
      </p:pic>
      <p:sp>
        <p:nvSpPr>
          <p:cNvPr id="9" name="Tekstvak 8"/>
          <p:cNvSpPr txBox="1">
            <a:spLocks/>
          </p:cNvSpPr>
          <p:nvPr/>
        </p:nvSpPr>
        <p:spPr>
          <a:xfrm>
            <a:off x="20527200" y="34286400"/>
            <a:ext cx="8989200" cy="4694400"/>
          </a:xfrm>
          <a:prstGeom prst="rect">
            <a:avLst/>
          </a:prstGeom>
          <a:solidFill>
            <a:srgbClr val="1E64C8"/>
          </a:solidFill>
        </p:spPr>
        <p:txBody>
          <a:bodyPr wrap="square" lIns="360000" tIns="360000" rIns="360000" bIns="360000" rtlCol="0">
            <a:noAutofit/>
          </a:bodyPr>
          <a:lstStyle/>
          <a:p>
            <a:pPr defTabSz="3600000">
              <a:lnSpc>
                <a:spcPts val="2800"/>
              </a:lnSpc>
              <a:tabLst>
                <a:tab pos="358775" algn="l"/>
              </a:tabLst>
            </a:pPr>
            <a:r>
              <a:rPr lang="nl-NL" sz="3000">
                <a:solidFill>
                  <a:schemeClr val="bg1"/>
                </a:solidFill>
                <a:latin typeface="+mj-lt"/>
              </a:rPr>
              <a:t>	</a:t>
            </a:r>
          </a:p>
        </p:txBody>
      </p:sp>
      <p:sp>
        <p:nvSpPr>
          <p:cNvPr id="6" name="Colophon Position" hidden="1"/>
          <p:cNvSpPr/>
          <p:nvPr/>
        </p:nvSpPr>
        <p:spPr>
          <a:xfrm>
            <a:off x="20426400" y="6803999"/>
            <a:ext cx="9090000" cy="280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Subtitle, Authors Position" hidden="1"/>
          <p:cNvSpPr/>
          <p:nvPr/>
        </p:nvSpPr>
        <p:spPr>
          <a:xfrm>
            <a:off x="1512000" y="3384000"/>
            <a:ext cx="28008000" cy="88103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itle Position" hidden="1"/>
          <p:cNvSpPr/>
          <p:nvPr/>
        </p:nvSpPr>
        <p:spPr>
          <a:xfrm>
            <a:off x="1512000" y="6264000"/>
            <a:ext cx="28008000" cy="244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Faculty Logo Position" hidden="1"/>
          <p:cNvSpPr/>
          <p:nvPr/>
        </p:nvSpPr>
        <p:spPr>
          <a:xfrm>
            <a:off x="1512000" y="756000"/>
            <a:ext cx="28008000" cy="75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27997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3027487" rtl="0" eaLnBrk="1" latinLnBrk="0" hangingPunct="1">
        <a:lnSpc>
          <a:spcPts val="10490"/>
        </a:lnSpc>
        <a:spcBef>
          <a:spcPct val="0"/>
        </a:spcBef>
        <a:buNone/>
        <a:defRPr sz="10000" u="none" kern="1200" cap="all" baseline="0">
          <a:solidFill>
            <a:srgbClr val="1E64C8"/>
          </a:solidFill>
          <a:latin typeface="+mj-lt"/>
          <a:ea typeface="+mj-ea"/>
          <a:cs typeface="+mj-cs"/>
        </a:defRPr>
      </a:lvl1pPr>
    </p:titleStyle>
    <p:bodyStyle>
      <a:lvl1pPr marL="0" indent="0" algn="l" defTabSz="302748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3800" b="1" kern="1200">
          <a:solidFill>
            <a:srgbClr val="1E64C8"/>
          </a:solidFill>
          <a:latin typeface="+mj-lt"/>
          <a:ea typeface="+mn-ea"/>
          <a:cs typeface="+mn-cs"/>
        </a:defRPr>
      </a:lvl1pPr>
      <a:lvl2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0" indent="0" algn="l" defTabSz="302748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3027487" rtl="0" eaLnBrk="1" latinLnBrk="0" hangingPunct="1">
        <a:lnSpc>
          <a:spcPct val="100000"/>
        </a:lnSpc>
        <a:spcBef>
          <a:spcPts val="0"/>
        </a:spcBef>
        <a:buFont typeface="UGent Panno Text SemiBold" panose="02000706040000040003" pitchFamily="2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Voorraadbeheer in magazijnen door drones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BC10 Voorraadbeheer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Xavier Claerhoudt, Bram De Smet, Robbe De Vilder &amp; Garben Tanghe</a:t>
            </a:r>
          </a:p>
          <a:p>
            <a:r>
              <a:rPr lang="nl-NL" dirty="0"/>
              <a:t>Prof. D. Colle, Prof. E. De Poorter, Prof. M. Pickavet, Ir. J. Rossey, Ir. P. Stroobant &amp; Ir. J. Vanhie-Van Gerwen</a:t>
            </a:r>
          </a:p>
        </p:txBody>
      </p:sp>
      <p:sp>
        <p:nvSpPr>
          <p:cNvPr id="22" name="Tijdelijke aanduiding voor tekst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Het doel van dit project is om drones indoor te lokaliseren en aan te sturen.</a:t>
            </a:r>
          </a:p>
          <a:p>
            <a:r>
              <a:rPr lang="nl-NL" dirty="0"/>
              <a:t>Er wordt gebruik gemaakt van ultra-wideband (UWB), Pozyx tags en anchors, Raspberry Pis en een MQTT server.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>
          <a:xfrm>
            <a:off x="20793075" y="34509075"/>
            <a:ext cx="8348925" cy="4190925"/>
          </a:xfrm>
        </p:spPr>
        <p:txBody>
          <a:bodyPr>
            <a:normAutofit fontScale="92500" lnSpcReduction="20000"/>
          </a:bodyPr>
          <a:lstStyle/>
          <a:p>
            <a:r>
              <a:rPr lang="nl-NL" b="1" dirty="0"/>
              <a:t>Dit project werd uitgevoerd in het kader van het vakoverschrijdend projectvak in de computerwetenschappen</a:t>
            </a:r>
          </a:p>
          <a:p>
            <a:endParaRPr lang="nl-NL"/>
          </a:p>
          <a:p>
            <a:r>
              <a:rPr lang="nl-NL"/>
              <a:t>github</a:t>
            </a:r>
            <a:r>
              <a:rPr lang="nl-NL" dirty="0"/>
              <a:t>.ugent.be/gartangh/VOP_Voorraadbeheer</a:t>
            </a:r>
          </a:p>
          <a:p>
            <a:endParaRPr lang="nl-NL" dirty="0"/>
          </a:p>
          <a:p>
            <a:r>
              <a:rPr lang="nl-NL" dirty="0"/>
              <a:t>	Universiteit 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@</a:t>
            </a:r>
            <a:r>
              <a:rPr lang="nl-NL" dirty="0" err="1"/>
              <a:t>ugent</a:t>
            </a:r>
            <a:br>
              <a:rPr lang="nl-NL" dirty="0"/>
            </a:br>
            <a:endParaRPr lang="nl-NL" dirty="0"/>
          </a:p>
          <a:p>
            <a:r>
              <a:rPr lang="nl-NL" dirty="0"/>
              <a:t>	</a:t>
            </a:r>
            <a:r>
              <a:rPr lang="nl-NL" dirty="0" err="1"/>
              <a:t>Ghent</a:t>
            </a:r>
            <a:r>
              <a:rPr lang="nl-NL" dirty="0"/>
              <a:t> University</a:t>
            </a:r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6545311"/>
            <a:ext cx="460800" cy="550956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7298167"/>
            <a:ext cx="460800" cy="58601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650" y="38157187"/>
            <a:ext cx="460800" cy="460800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20514365" y="31129004"/>
            <a:ext cx="8945076" cy="2495427"/>
          </a:xfrm>
          <a:prstGeom prst="rect">
            <a:avLst/>
          </a:prstGeom>
          <a:solidFill>
            <a:srgbClr val="6F71B9"/>
          </a:solidFill>
        </p:spPr>
        <p:txBody>
          <a:bodyPr wrap="square" rtlCol="0">
            <a:spAutoFit/>
          </a:bodyPr>
          <a:lstStyle/>
          <a:p>
            <a:pPr marL="182563" defTabSz="3027487">
              <a:lnSpc>
                <a:spcPct val="120000"/>
              </a:lnSpc>
            </a:pPr>
            <a:r>
              <a:rPr lang="en-US" sz="3800" b="1" dirty="0">
                <a:solidFill>
                  <a:schemeClr val="bg1"/>
                </a:solidFill>
                <a:latin typeface="+mj-lt"/>
              </a:rPr>
              <a:t>Scan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deze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QR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-code om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meer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te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weten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te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komen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over </a:t>
            </a:r>
            <a:r>
              <a:rPr lang="en-US" sz="3800" b="1" dirty="0" err="1">
                <a:solidFill>
                  <a:schemeClr val="bg1"/>
                </a:solidFill>
                <a:latin typeface="+mj-lt"/>
              </a:rPr>
              <a:t>dit</a:t>
            </a:r>
            <a:r>
              <a:rPr lang="en-US" sz="3800" b="1" dirty="0">
                <a:solidFill>
                  <a:schemeClr val="bg1"/>
                </a:solidFill>
                <a:latin typeface="+mj-lt"/>
              </a:rPr>
              <a:t> project!</a:t>
            </a:r>
            <a:endParaRPr lang="nl-NL" sz="3800" b="1" dirty="0">
              <a:solidFill>
                <a:schemeClr val="bg1"/>
              </a:solidFill>
              <a:latin typeface="+mj-lt"/>
            </a:endParaRPr>
          </a:p>
          <a:p>
            <a:pPr marL="182563" defTabSz="3027487">
              <a:lnSpc>
                <a:spcPct val="120000"/>
              </a:lnSpc>
            </a:pPr>
            <a:r>
              <a:rPr lang="nl-NL" sz="2800" dirty="0">
                <a:solidFill>
                  <a:schemeClr val="bg1"/>
                </a:solidFill>
              </a:rPr>
              <a:t>Je vindt er meer informatie om zelf aan de slag te kunnen gaan.</a:t>
            </a:r>
          </a:p>
        </p:txBody>
      </p:sp>
      <p:pic>
        <p:nvPicPr>
          <p:cNvPr id="32" name="Picture Placeholder 31" descr="A close up of a blue wall&#10;&#10;Description generated with high confidence">
            <a:extLst>
              <a:ext uri="{FF2B5EF4-FFF2-40B4-BE49-F238E27FC236}">
                <a16:creationId xmlns:a16="http://schemas.microsoft.com/office/drawing/2014/main" id="{9A6ACE13-8FF5-4311-9243-6303F361F4D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r="1973"/>
          <a:stretch>
            <a:fillRect/>
          </a:stretch>
        </p:blipFill>
        <p:spPr>
          <a:xfrm>
            <a:off x="19984142" y="25772635"/>
            <a:ext cx="5336149" cy="5556197"/>
          </a:xfrm>
        </p:spPr>
      </p:pic>
      <p:pic>
        <p:nvPicPr>
          <p:cNvPr id="17" name="Content Placeholder 5" descr="A picture containing black, cat, rowel&#10;&#10;Description generated with very high confidence">
            <a:extLst>
              <a:ext uri="{FF2B5EF4-FFF2-40B4-BE49-F238E27FC236}">
                <a16:creationId xmlns:a16="http://schemas.microsoft.com/office/drawing/2014/main" id="{EA6E8AF9-25B9-694B-B77A-BE8D677A4C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b="152"/>
          <a:stretch/>
        </p:blipFill>
        <p:spPr>
          <a:xfrm>
            <a:off x="7426844" y="19917923"/>
            <a:ext cx="11409906" cy="5793829"/>
          </a:xfrm>
        </p:spPr>
      </p:pic>
      <p:pic>
        <p:nvPicPr>
          <p:cNvPr id="18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D24B42D2-4FC2-0C49-AE68-C2A908040D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1077226" y="14296835"/>
            <a:ext cx="3583555" cy="2558387"/>
          </a:xfrm>
          <a:prstGeom prst="rect">
            <a:avLst/>
          </a:prstGeom>
        </p:spPr>
      </p:pic>
      <p:pic>
        <p:nvPicPr>
          <p:cNvPr id="19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9C341008-9BC5-0F4F-9053-0AE37E6F8C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1" r="-1022" b="17903"/>
          <a:stretch/>
        </p:blipFill>
        <p:spPr>
          <a:xfrm>
            <a:off x="10838540" y="17275978"/>
            <a:ext cx="4508230" cy="2557798"/>
          </a:xfrm>
          <a:prstGeom prst="rect">
            <a:avLst/>
          </a:prstGeom>
        </p:spPr>
      </p:pic>
      <p:pic>
        <p:nvPicPr>
          <p:cNvPr id="20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8525000B-F981-4F4A-9CCA-2278C2A882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05979" y="14572246"/>
            <a:ext cx="2812016" cy="2007566"/>
          </a:xfrm>
          <a:prstGeom prst="rect">
            <a:avLst/>
          </a:prstGeom>
        </p:spPr>
      </p:pic>
      <p:pic>
        <p:nvPicPr>
          <p:cNvPr id="21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2B8FC2B7-BFC4-EB43-B87B-9FC87D1554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4134501" y="12829069"/>
            <a:ext cx="2812016" cy="2007566"/>
          </a:xfrm>
          <a:prstGeom prst="rect">
            <a:avLst/>
          </a:prstGeom>
        </p:spPr>
      </p:pic>
      <p:pic>
        <p:nvPicPr>
          <p:cNvPr id="23" name="Content Placeholder 5" descr="A circuit board&#10;&#10;Description generated with very high confidence">
            <a:extLst>
              <a:ext uri="{FF2B5EF4-FFF2-40B4-BE49-F238E27FC236}">
                <a16:creationId xmlns:a16="http://schemas.microsoft.com/office/drawing/2014/main" id="{154E1F04-92A6-5D4F-A40A-D997D65AFD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00" r="97400">
                        <a14:foregroundMark x1="94000" y1="54000" x2="94000" y2="54000"/>
                        <a14:foregroundMark x1="97400" y1="54000" x2="97400" y2="54000"/>
                        <a14:foregroundMark x1="8600" y1="28000" x2="8600" y2="28000"/>
                        <a14:foregroundMark x1="4600" y1="40400" x2="4600" y2="40400"/>
                        <a14:foregroundMark x1="30600" y1="80400" x2="23800" y2="76600"/>
                        <a14:foregroundMark x1="23800" y1="76600" x2="21600" y2="69200"/>
                        <a14:foregroundMark x1="21600" y1="69200" x2="21600" y2="68000"/>
                        <a14:foregroundMark x1="30200" y1="84400" x2="276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13" r="-1022" b="12709"/>
          <a:stretch/>
        </p:blipFill>
        <p:spPr>
          <a:xfrm flipH="1">
            <a:off x="1322485" y="17414609"/>
            <a:ext cx="2812016" cy="2007566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6B53AD-F056-4641-A9C5-5D1A40A139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750" y="7955382"/>
            <a:ext cx="7204431" cy="4616490"/>
          </a:xfrm>
          <a:prstGeom prst="rect">
            <a:avLst/>
          </a:prstGeom>
        </p:spPr>
      </p:pic>
      <p:pic>
        <p:nvPicPr>
          <p:cNvPr id="25" name="Picture 48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72D1A371-B280-ED49-AD2E-94957B9D33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981" b="96890" l="4320" r="95680">
                        <a14:foregroundMark x1="9120" y1="39713" x2="9120" y2="39713"/>
                        <a14:foregroundMark x1="10400" y1="67225" x2="4320" y2="40670"/>
                        <a14:foregroundMark x1="4320" y1="40670" x2="10560" y2="30383"/>
                        <a14:foregroundMark x1="10560" y1="30383" x2="16160" y2="28469"/>
                        <a14:foregroundMark x1="81280" y1="97129" x2="79040" y2="97129"/>
                        <a14:foregroundMark x1="81760" y1="6220" x2="81760" y2="6220"/>
                        <a14:foregroundMark x1="53920" y1="7416" x2="53920" y2="7416"/>
                        <a14:foregroundMark x1="44960" y1="7656" x2="44960" y2="7656"/>
                        <a14:foregroundMark x1="40160" y1="12440" x2="48640" y2="9091"/>
                        <a14:foregroundMark x1="48640" y1="9091" x2="48800" y2="9091"/>
                        <a14:foregroundMark x1="63680" y1="8612" x2="85440" y2="4545"/>
                        <a14:foregroundMark x1="85440" y1="4545" x2="91680" y2="15550"/>
                        <a14:foregroundMark x1="91680" y1="15550" x2="95040" y2="88278"/>
                        <a14:foregroundMark x1="96480" y1="3110" x2="99360" y2="26794"/>
                        <a14:foregroundMark x1="99360" y1="26794" x2="95680" y2="85407"/>
                        <a14:foregroundMark x1="95680" y1="85407" x2="85760" y2="82775"/>
                        <a14:foregroundMark x1="85760" y1="82775" x2="85120" y2="67464"/>
                        <a14:foregroundMark x1="85120" y1="67464" x2="93600" y2="21770"/>
                        <a14:foregroundMark x1="93600" y1="21770" x2="89280" y2="10526"/>
                        <a14:foregroundMark x1="89280" y1="10526" x2="89280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131" y="15607396"/>
            <a:ext cx="6054517" cy="4059608"/>
          </a:xfrm>
          <a:prstGeom prst="rect">
            <a:avLst/>
          </a:prstGeom>
        </p:spPr>
      </p:pic>
      <p:pic>
        <p:nvPicPr>
          <p:cNvPr id="27" name="Picture 13" descr="A circuit board&#10;&#10;Description generated with very high confidence">
            <a:extLst>
              <a:ext uri="{FF2B5EF4-FFF2-40B4-BE49-F238E27FC236}">
                <a16:creationId xmlns:a16="http://schemas.microsoft.com/office/drawing/2014/main" id="{E0272960-AA0F-D240-B3FB-0AF2FB075D0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BF6FC"/>
              </a:clrFrom>
              <a:clrTo>
                <a:srgbClr val="FBF6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9074" b="76667" l="12930" r="86307">
                        <a14:foregroundMark x1="17076" y1="35833" x2="13148" y2="38148"/>
                        <a14:foregroundMark x1="13148" y1="38148" x2="12984" y2="53704"/>
                        <a14:foregroundMark x1="12984" y1="53704" x2="20567" y2="59167"/>
                        <a14:foregroundMark x1="20567" y1="59167" x2="21004" y2="58519"/>
                        <a14:foregroundMark x1="21822" y1="61667" x2="24113" y2="61852"/>
                        <a14:foregroundMark x1="33497" y1="70278" x2="28969" y2="66204"/>
                        <a14:foregroundMark x1="28969" y1="66204" x2="28969" y2="66204"/>
                        <a14:foregroundMark x1="40917" y1="75370" x2="45281" y2="76667"/>
                        <a14:foregroundMark x1="45281" y1="76667" x2="47791" y2="73796"/>
                        <a14:foregroundMark x1="51282" y1="70278" x2="81615" y2="44352"/>
                        <a14:foregroundMark x1="81615" y1="44352" x2="84288" y2="39167"/>
                        <a14:foregroundMark x1="84288" y1="39167" x2="81997" y2="33611"/>
                        <a14:foregroundMark x1="81997" y1="33611" x2="79487" y2="32037"/>
                        <a14:foregroundMark x1="84670" y1="40093" x2="82270" y2="34259"/>
                        <a14:foregroundMark x1="82270" y1="34259" x2="82270" y2="34074"/>
                        <a14:foregroundMark x1="86307" y1="36574" x2="84343" y2="38148"/>
                        <a14:foregroundMark x1="49645" y1="20278" x2="53682" y2="19074"/>
                        <a14:foregroundMark x1="53682" y1="19074" x2="54664" y2="20926"/>
                        <a14:foregroundMark x1="31341" y1="30725" x2="29078" y2="32315"/>
                        <a14:foregroundMark x1="32379" y1="29996" x2="32159" y2="30151"/>
                        <a14:foregroundMark x1="36989" y1="26759" x2="32864" y2="29656"/>
                        <a14:backgroundMark x1="32133" y1="30278" x2="32242" y2="29537"/>
                        <a14:backgroundMark x1="33606" y1="31481" x2="31315" y2="30648"/>
                        <a14:backgroundMark x1="33061" y1="30278" x2="32351" y2="2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7" t="12526" r="12336" b="19622"/>
          <a:stretch/>
        </p:blipFill>
        <p:spPr>
          <a:xfrm>
            <a:off x="21874242" y="23200996"/>
            <a:ext cx="5599536" cy="2859151"/>
          </a:xfrm>
          <a:prstGeom prst="rect">
            <a:avLst/>
          </a:prstGeom>
        </p:spPr>
      </p:pic>
      <p:cxnSp>
        <p:nvCxnSpPr>
          <p:cNvPr id="28" name="Straight Connector 58">
            <a:extLst>
              <a:ext uri="{FF2B5EF4-FFF2-40B4-BE49-F238E27FC236}">
                <a16:creationId xmlns:a16="http://schemas.microsoft.com/office/drawing/2014/main" id="{59275E35-E3D2-2246-8069-BC9D8372D221}"/>
              </a:ext>
            </a:extLst>
          </p:cNvPr>
          <p:cNvCxnSpPr>
            <a:cxnSpLocks/>
          </p:cNvCxnSpPr>
          <p:nvPr/>
        </p:nvCxnSpPr>
        <p:spPr>
          <a:xfrm>
            <a:off x="7541682" y="13682824"/>
            <a:ext cx="3203171" cy="777302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8">
            <a:extLst>
              <a:ext uri="{FF2B5EF4-FFF2-40B4-BE49-F238E27FC236}">
                <a16:creationId xmlns:a16="http://schemas.microsoft.com/office/drawing/2014/main" id="{442DB2BA-BFFD-4049-B1F6-56FB65B007AC}"/>
              </a:ext>
            </a:extLst>
          </p:cNvPr>
          <p:cNvCxnSpPr>
            <a:cxnSpLocks/>
          </p:cNvCxnSpPr>
          <p:nvPr/>
        </p:nvCxnSpPr>
        <p:spPr>
          <a:xfrm flipV="1">
            <a:off x="4564476" y="15311640"/>
            <a:ext cx="6180377" cy="324504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8">
            <a:extLst>
              <a:ext uri="{FF2B5EF4-FFF2-40B4-BE49-F238E27FC236}">
                <a16:creationId xmlns:a16="http://schemas.microsoft.com/office/drawing/2014/main" id="{3B5E6698-65EE-8E43-99EA-FCA371537494}"/>
              </a:ext>
            </a:extLst>
          </p:cNvPr>
          <p:cNvCxnSpPr>
            <a:cxnSpLocks/>
          </p:cNvCxnSpPr>
          <p:nvPr/>
        </p:nvCxnSpPr>
        <p:spPr>
          <a:xfrm flipV="1">
            <a:off x="4713161" y="16315424"/>
            <a:ext cx="6291560" cy="1921109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15471FCC-C1D9-D94C-911F-2E8287B6BC85}"/>
              </a:ext>
            </a:extLst>
          </p:cNvPr>
          <p:cNvCxnSpPr>
            <a:cxnSpLocks/>
          </p:cNvCxnSpPr>
          <p:nvPr/>
        </p:nvCxnSpPr>
        <p:spPr>
          <a:xfrm>
            <a:off x="18305546" y="22814837"/>
            <a:ext cx="3184232" cy="1118466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58">
            <a:extLst>
              <a:ext uri="{FF2B5EF4-FFF2-40B4-BE49-F238E27FC236}">
                <a16:creationId xmlns:a16="http://schemas.microsoft.com/office/drawing/2014/main" id="{3DAFB406-5D5F-FD41-AB4A-04684C797C70}"/>
              </a:ext>
            </a:extLst>
          </p:cNvPr>
          <p:cNvCxnSpPr>
            <a:cxnSpLocks/>
          </p:cNvCxnSpPr>
          <p:nvPr/>
        </p:nvCxnSpPr>
        <p:spPr>
          <a:xfrm flipV="1">
            <a:off x="15552091" y="17555678"/>
            <a:ext cx="3284659" cy="563679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8">
            <a:extLst>
              <a:ext uri="{FF2B5EF4-FFF2-40B4-BE49-F238E27FC236}">
                <a16:creationId xmlns:a16="http://schemas.microsoft.com/office/drawing/2014/main" id="{A793439A-BF94-D64E-8EC8-E91D42A61AB6}"/>
              </a:ext>
            </a:extLst>
          </p:cNvPr>
          <p:cNvCxnSpPr>
            <a:cxnSpLocks/>
          </p:cNvCxnSpPr>
          <p:nvPr/>
        </p:nvCxnSpPr>
        <p:spPr>
          <a:xfrm flipV="1">
            <a:off x="13814302" y="16512678"/>
            <a:ext cx="1" cy="1358305"/>
          </a:xfrm>
          <a:prstGeom prst="line">
            <a:avLst/>
          </a:prstGeom>
          <a:ln w="95250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58">
            <a:extLst>
              <a:ext uri="{FF2B5EF4-FFF2-40B4-BE49-F238E27FC236}">
                <a16:creationId xmlns:a16="http://schemas.microsoft.com/office/drawing/2014/main" id="{068F02BC-F7CA-844F-A26A-838CB4907448}"/>
              </a:ext>
            </a:extLst>
          </p:cNvPr>
          <p:cNvCxnSpPr>
            <a:cxnSpLocks/>
          </p:cNvCxnSpPr>
          <p:nvPr/>
        </p:nvCxnSpPr>
        <p:spPr>
          <a:xfrm flipV="1">
            <a:off x="21620012" y="12764656"/>
            <a:ext cx="1455141" cy="2561940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>
            <a:extLst>
              <a:ext uri="{FF2B5EF4-FFF2-40B4-BE49-F238E27FC236}">
                <a16:creationId xmlns:a16="http://schemas.microsoft.com/office/drawing/2014/main" id="{B3A434BC-A1F9-5644-97C2-B68DB862F25A}"/>
              </a:ext>
            </a:extLst>
          </p:cNvPr>
          <p:cNvCxnSpPr>
            <a:cxnSpLocks/>
          </p:cNvCxnSpPr>
          <p:nvPr/>
        </p:nvCxnSpPr>
        <p:spPr>
          <a:xfrm flipH="1" flipV="1">
            <a:off x="23075153" y="19917923"/>
            <a:ext cx="1677141" cy="2896914"/>
          </a:xfrm>
          <a:prstGeom prst="line">
            <a:avLst/>
          </a:prstGeom>
          <a:ln w="193675">
            <a:solidFill>
              <a:srgbClr val="1E64C8"/>
            </a:solidFill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hthoek 53">
            <a:extLst>
              <a:ext uri="{FF2B5EF4-FFF2-40B4-BE49-F238E27FC236}">
                <a16:creationId xmlns:a16="http://schemas.microsoft.com/office/drawing/2014/main" id="{6FEC1000-62FB-C944-84B0-85EA97197D99}"/>
              </a:ext>
            </a:extLst>
          </p:cNvPr>
          <p:cNvSpPr/>
          <p:nvPr/>
        </p:nvSpPr>
        <p:spPr>
          <a:xfrm>
            <a:off x="25173511" y="8038507"/>
            <a:ext cx="2931816" cy="1441403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Visualisatie in Unity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22A32362-2B48-0D48-A54D-29C39D688964}"/>
              </a:ext>
            </a:extLst>
          </p:cNvPr>
          <p:cNvSpPr/>
          <p:nvPr/>
        </p:nvSpPr>
        <p:spPr>
          <a:xfrm>
            <a:off x="8877372" y="12110190"/>
            <a:ext cx="3922336" cy="1488487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Lokalisatie via Ultra Wide Band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58A85575-33A4-574B-BC26-D2C343594B1B}"/>
              </a:ext>
            </a:extLst>
          </p:cNvPr>
          <p:cNvSpPr/>
          <p:nvPr/>
        </p:nvSpPr>
        <p:spPr>
          <a:xfrm>
            <a:off x="25398434" y="25456304"/>
            <a:ext cx="3922336" cy="1488487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Drone aansturing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1AF7F62E-E39C-3041-8AFA-7766706C2440}"/>
              </a:ext>
            </a:extLst>
          </p:cNvPr>
          <p:cNvSpPr/>
          <p:nvPr/>
        </p:nvSpPr>
        <p:spPr>
          <a:xfrm>
            <a:off x="25496394" y="15198092"/>
            <a:ext cx="4349000" cy="4540030"/>
          </a:xfrm>
          <a:prstGeom prst="rect">
            <a:avLst/>
          </a:prstGeom>
          <a:solidFill>
            <a:srgbClr val="6F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</a:rPr>
              <a:t>Mosquitto server voor de communicatie tussen de verschillende onderdelen</a:t>
            </a:r>
          </a:p>
        </p:txBody>
      </p:sp>
      <p:pic>
        <p:nvPicPr>
          <p:cNvPr id="64" name="Afbeelding 63">
            <a:extLst>
              <a:ext uri="{FF2B5EF4-FFF2-40B4-BE49-F238E27FC236}">
                <a16:creationId xmlns:a16="http://schemas.microsoft.com/office/drawing/2014/main" id="{D3A548C8-2C04-C041-839C-79F402F5E4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79" y="21273032"/>
            <a:ext cx="5848403" cy="5848403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A81C4BB1-EA1D-F84B-851E-73BDA55542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79" y="33477498"/>
            <a:ext cx="9863376" cy="5545376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540BC4FA-6FC2-A849-AC1B-481FDC1D0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55" y="27247265"/>
            <a:ext cx="9879882" cy="49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kstvak 67">
            <a:extLst>
              <a:ext uri="{FF2B5EF4-FFF2-40B4-BE49-F238E27FC236}">
                <a16:creationId xmlns:a16="http://schemas.microsoft.com/office/drawing/2014/main" id="{519557DE-F46F-8C4A-94E3-087F592D2671}"/>
              </a:ext>
            </a:extLst>
          </p:cNvPr>
          <p:cNvSpPr txBox="1"/>
          <p:nvPr/>
        </p:nvSpPr>
        <p:spPr>
          <a:xfrm>
            <a:off x="1305979" y="27550767"/>
            <a:ext cx="7386295" cy="4194353"/>
          </a:xfrm>
          <a:prstGeom prst="rect">
            <a:avLst/>
          </a:prstGeom>
          <a:solidFill>
            <a:srgbClr val="6F71B9"/>
          </a:solidFill>
        </p:spPr>
        <p:txBody>
          <a:bodyPr wrap="square" rtlCol="0">
            <a:spAutoFit/>
          </a:bodyPr>
          <a:lstStyle/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DE237EFD-31D4-D04F-91DA-FEA611F72C7D}"/>
              </a:ext>
            </a:extLst>
          </p:cNvPr>
          <p:cNvSpPr txBox="1"/>
          <p:nvPr/>
        </p:nvSpPr>
        <p:spPr>
          <a:xfrm>
            <a:off x="11699578" y="33477498"/>
            <a:ext cx="7371192" cy="5228483"/>
          </a:xfrm>
          <a:prstGeom prst="rect">
            <a:avLst/>
          </a:prstGeom>
          <a:solidFill>
            <a:srgbClr val="6F71B9"/>
          </a:solidFill>
        </p:spPr>
        <p:txBody>
          <a:bodyPr wrap="square" rtlCol="0">
            <a:spAutoFit/>
          </a:bodyPr>
          <a:lstStyle/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  <a:p>
            <a:pPr marL="182563" defTabSz="3027487">
              <a:lnSpc>
                <a:spcPct val="120000"/>
              </a:lnSpc>
            </a:pP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70260"/>
      </p:ext>
    </p:extLst>
  </p:cSld>
  <p:clrMapOvr>
    <a:masterClrMapping/>
  </p:clrMapOvr>
</p:sld>
</file>

<file path=ppt/theme/theme1.xml><?xml version="1.0" encoding="utf-8"?>
<a:theme xmlns:a="http://schemas.openxmlformats.org/drawingml/2006/main" name="posterA0_UGent_EA_NL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UGent Panno Text SemiBold"/>
        <a:ea typeface=""/>
        <a:cs typeface=""/>
      </a:majorFont>
      <a:minorFont>
        <a:latin typeface="UGent Panno Text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64C8"/>
        </a:solidFill>
      </a:spPr>
      <a:bodyPr rtlCol="0" anchor="ctr"/>
      <a:lstStyle>
        <a:defPPr algn="ctr">
          <a:defRPr sz="220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ster-EA-NL_1_1_15.potx" id="{94253CC2-579B-4E73-B1ED-E1FB2F260A57}" vid="{B610008A-6323-40FE-B733-D70D96165E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posterA0_UGent_EA_NL</Template>
  <TotalTime>102</TotalTime>
  <Words>165</Words>
  <Application>Microsoft Macintosh PowerPoint</Application>
  <PresentationFormat>Aangepast</PresentationFormat>
  <Paragraphs>33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UGent Panno Text</vt:lpstr>
      <vt:lpstr>UGent Panno Text Medium</vt:lpstr>
      <vt:lpstr>UGent Panno Text SemiBold</vt:lpstr>
      <vt:lpstr>posterA0_UGent_EA_NL</vt:lpstr>
      <vt:lpstr>Voorraadbeheer in magazijnen door drones</vt:lpstr>
    </vt:vector>
  </TitlesOfParts>
  <Company>UGent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Stroobandt</dc:creator>
  <cp:lastModifiedBy>Bram De Smet</cp:lastModifiedBy>
  <cp:revision>40</cp:revision>
  <dcterms:created xsi:type="dcterms:W3CDTF">2018-05-09T14:55:15Z</dcterms:created>
  <dcterms:modified xsi:type="dcterms:W3CDTF">2018-05-21T12:06:26Z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Universiteit Gent</vt:lpwstr>
  </property>
  <property fmtid="{D5CDD505-2E9C-101B-9397-08002B2CF9AE}" pid="3" name="Developed by">
    <vt:lpwstr>12 Dozijn</vt:lpwstr>
  </property>
  <property fmtid="{D5CDD505-2E9C-101B-9397-08002B2CF9AE}" pid="4" name="Author">
    <vt:lpwstr>Hans Gouman</vt:lpwstr>
  </property>
  <property fmtid="{D5CDD505-2E9C-101B-9397-08002B2CF9AE}" pid="5" name="Date">
    <vt:filetime>2016-12-15T23:00:00Z</vt:filetime>
  </property>
  <property fmtid="{D5CDD505-2E9C-101B-9397-08002B2CF9AE}" pid="6" name="Version">
    <vt:lpwstr>1.1</vt:lpwstr>
  </property>
  <property fmtid="{D5CDD505-2E9C-101B-9397-08002B2CF9AE}" pid="7" name="Build">
    <vt:lpwstr>15</vt:lpwstr>
  </property>
  <property fmtid="{D5CDD505-2E9C-101B-9397-08002B2CF9AE}" pid="8" name="Status">
    <vt:lpwstr>Final</vt:lpwstr>
  </property>
  <property fmtid="{D5CDD505-2E9C-101B-9397-08002B2CF9AE}" pid="9" name="Cmt 4">
    <vt:lpwstr>faculties vs created from corporate build 4</vt:lpwstr>
  </property>
  <property fmtid="{D5CDD505-2E9C-101B-9397-08002B2CF9AE}" pid="10" name="Cmt 5">
    <vt:lpwstr>author box 1 column</vt:lpwstr>
  </property>
  <property fmtid="{D5CDD505-2E9C-101B-9397-08002B2CF9AE}" pid="11" name="Cmt 7">
    <vt:lpwstr>line spacings changed</vt:lpwstr>
  </property>
  <property fmtid="{D5CDD505-2E9C-101B-9397-08002B2CF9AE}" pid="12" name="Cmt 8">
    <vt:lpwstr>no font embedding</vt:lpwstr>
  </property>
  <property fmtid="{D5CDD505-2E9C-101B-9397-08002B2CF9AE}" pid="13" name="Cmt 9">
    <vt:lpwstr>socmed editable</vt:lpwstr>
  </property>
  <property fmtid="{D5CDD505-2E9C-101B-9397-08002B2CF9AE}" pid="14" name="Cmt 10">
    <vt:lpwstr>comments feedback</vt:lpwstr>
  </property>
  <property fmtid="{D5CDD505-2E9C-101B-9397-08002B2CF9AE}" pid="15" name="Cmt 11">
    <vt:lpwstr>position text box</vt:lpwstr>
  </property>
  <property fmtid="{D5CDD505-2E9C-101B-9397-08002B2CF9AE}" pid="16" name="Cmt 12">
    <vt:lpwstr>comments UG/AZ 16.11.25</vt:lpwstr>
  </property>
  <property fmtid="{D5CDD505-2E9C-101B-9397-08002B2CF9AE}" pid="17" name="Cmt 15">
    <vt:lpwstr>'Contact' editable</vt:lpwstr>
  </property>
</Properties>
</file>